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Georgia Pro Condensed Light" charset="1" panose="02040306050405020303"/>
      <p:regular r:id="rId21"/>
    </p:embeddedFont>
    <p:embeddedFont>
      <p:font typeface="TT Interphases" charset="1" panose="02000503020000020004"/>
      <p:regular r:id="rId22"/>
    </p:embeddedFont>
    <p:embeddedFont>
      <p:font typeface="Georgia Pro Condensed" charset="1" panose="020405060504050203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http://node.js" TargetMode="External" Type="http://schemas.openxmlformats.org/officeDocument/2006/relationships/hyperlink"/><Relationship Id="rId5" Target="http://node.js" TargetMode="External" Type="http://schemas.openxmlformats.org/officeDocument/2006/relationships/hyperlink"/><Relationship Id="rId6" Target="http://express.js" TargetMode="External" Type="http://schemas.openxmlformats.org/officeDocument/2006/relationships/hyperlink"/><Relationship Id="rId7" Target="../media/image1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6.jpe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3.pn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91600" y="1263650"/>
            <a:ext cx="9296400" cy="9023350"/>
            <a:chOff x="0" y="0"/>
            <a:chExt cx="2673917" cy="25953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73917" cy="2595380"/>
            </a:xfrm>
            <a:custGeom>
              <a:avLst/>
              <a:gdLst/>
              <a:ahLst/>
              <a:cxnLst/>
              <a:rect r="r" b="b" t="t" l="l"/>
              <a:pathLst>
                <a:path h="2595380" w="2673917">
                  <a:moveTo>
                    <a:pt x="0" y="0"/>
                  </a:moveTo>
                  <a:lnTo>
                    <a:pt x="2673917" y="0"/>
                  </a:lnTo>
                  <a:lnTo>
                    <a:pt x="2673917" y="2595380"/>
                  </a:lnTo>
                  <a:lnTo>
                    <a:pt x="0" y="2595380"/>
                  </a:lnTo>
                  <a:close/>
                </a:path>
              </a:pathLst>
            </a:custGeom>
            <a:blipFill>
              <a:blip r:embed="rId2"/>
              <a:stretch>
                <a:fillRect l="0" t="-1513" r="0" b="-1513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66750" y="3140485"/>
            <a:ext cx="7947084" cy="909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84"/>
              </a:lnSpc>
            </a:pPr>
            <a:r>
              <a:rPr lang="en-US" sz="644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Memor</a:t>
            </a:r>
            <a:r>
              <a:rPr lang="en-US" sz="644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i</a:t>
            </a:r>
            <a:r>
              <a:rPr lang="en-US" sz="644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al Connec</a:t>
            </a:r>
            <a:r>
              <a:rPr lang="en-US" sz="644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42262" y="8303870"/>
            <a:ext cx="2949338" cy="198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6"/>
              </a:lnSpc>
            </a:pPr>
            <a:r>
              <a:rPr lang="en-US" sz="1875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Integrantes: Pedro Madrid</a:t>
            </a:r>
          </a:p>
          <a:p>
            <a:pPr algn="l">
              <a:lnSpc>
                <a:spcPts val="2626"/>
              </a:lnSpc>
            </a:pPr>
            <a:r>
              <a:rPr lang="en-US" sz="1875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                        Carlos Pardo </a:t>
            </a:r>
          </a:p>
          <a:p>
            <a:pPr algn="l" marL="0" indent="0" lvl="0">
              <a:lnSpc>
                <a:spcPts val="2626"/>
              </a:lnSpc>
              <a:spcBef>
                <a:spcPct val="0"/>
              </a:spcBef>
            </a:pPr>
            <a:r>
              <a:rPr lang="en-US" sz="1875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Doc</a:t>
            </a: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ente: Fabián Saldaño</a:t>
            </a:r>
          </a:p>
          <a:p>
            <a:pPr algn="l" marL="0" indent="0" lvl="0">
              <a:lnSpc>
                <a:spcPts val="2626"/>
              </a:lnSpc>
              <a:spcBef>
                <a:spcPct val="0"/>
              </a:spcBef>
            </a:pP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</a:t>
            </a: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ede</a:t>
            </a: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:</a:t>
            </a: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Pu</a:t>
            </a: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en</a:t>
            </a: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te</a:t>
            </a: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alto</a:t>
            </a:r>
          </a:p>
          <a:p>
            <a:pPr algn="l" marL="0" indent="0" lvl="0">
              <a:lnSpc>
                <a:spcPts val="2626"/>
              </a:lnSpc>
              <a:spcBef>
                <a:spcPct val="0"/>
              </a:spcBef>
            </a:pPr>
            <a:r>
              <a:rPr lang="en-US" sz="1875" strike="noStrike" u="none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Fecha: 18-11-2025</a:t>
            </a:r>
          </a:p>
          <a:p>
            <a:pPr algn="l" marL="0" indent="0" lvl="0">
              <a:lnSpc>
                <a:spcPts val="2626"/>
              </a:lnSpc>
              <a:spcBef>
                <a:spcPct val="0"/>
              </a:spcBef>
            </a:pPr>
          </a:p>
        </p:txBody>
      </p:sp>
      <p:sp>
        <p:nvSpPr>
          <p:cNvPr name="AutoShape 6" id="6"/>
          <p:cNvSpPr/>
          <p:nvPr/>
        </p:nvSpPr>
        <p:spPr>
          <a:xfrm>
            <a:off x="666750" y="1263650"/>
            <a:ext cx="16954500" cy="0"/>
          </a:xfrm>
          <a:prstGeom prst="line">
            <a:avLst/>
          </a:prstGeom>
          <a:ln cap="flat" w="9525">
            <a:solidFill>
              <a:srgbClr val="6263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666750" y="4686287"/>
            <a:ext cx="7947084" cy="1804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84"/>
              </a:lnSpc>
            </a:pPr>
            <a:r>
              <a:rPr lang="en-US" sz="644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Sistema de Gestión de Cementerios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81387" y="1872591"/>
            <a:ext cx="13244304" cy="7615475"/>
          </a:xfrm>
          <a:custGeom>
            <a:avLst/>
            <a:gdLst/>
            <a:ahLst/>
            <a:cxnLst/>
            <a:rect r="r" b="b" t="t" l="l"/>
            <a:pathLst>
              <a:path h="7615475" w="13244304">
                <a:moveTo>
                  <a:pt x="0" y="0"/>
                </a:moveTo>
                <a:lnTo>
                  <a:pt x="13244304" y="0"/>
                </a:lnTo>
                <a:lnTo>
                  <a:pt x="13244304" y="7615475"/>
                </a:lnTo>
                <a:lnTo>
                  <a:pt x="0" y="76154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330774" y="-9525"/>
            <a:ext cx="6888726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32"/>
              </a:lnSpc>
            </a:pPr>
            <a:r>
              <a:rPr lang="en-US" sz="7109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Diseño del Sistema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2085" y="1347305"/>
            <a:ext cx="15483829" cy="8303204"/>
          </a:xfrm>
          <a:custGeom>
            <a:avLst/>
            <a:gdLst/>
            <a:ahLst/>
            <a:cxnLst/>
            <a:rect r="r" b="b" t="t" l="l"/>
            <a:pathLst>
              <a:path h="8303204" w="15483829">
                <a:moveTo>
                  <a:pt x="0" y="0"/>
                </a:moveTo>
                <a:lnTo>
                  <a:pt x="15483830" y="0"/>
                </a:lnTo>
                <a:lnTo>
                  <a:pt x="15483830" y="8303204"/>
                </a:lnTo>
                <a:lnTo>
                  <a:pt x="0" y="8303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330774" y="-9525"/>
            <a:ext cx="6888726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32"/>
              </a:lnSpc>
            </a:pPr>
            <a:r>
              <a:rPr lang="en-US" sz="7109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Diseño del Sistema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23900"/>
            <a:ext cx="1551622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Tecnologías de Desarrollo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401894" y="3595688"/>
            <a:ext cx="4010025" cy="3305826"/>
            <a:chOff x="0" y="0"/>
            <a:chExt cx="800847" cy="660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0847" cy="660210"/>
            </a:xfrm>
            <a:custGeom>
              <a:avLst/>
              <a:gdLst/>
              <a:ahLst/>
              <a:cxnLst/>
              <a:rect r="r" b="b" t="t" l="l"/>
              <a:pathLst>
                <a:path h="660210" w="800847">
                  <a:moveTo>
                    <a:pt x="0" y="0"/>
                  </a:moveTo>
                  <a:lnTo>
                    <a:pt x="800847" y="0"/>
                  </a:lnTo>
                  <a:lnTo>
                    <a:pt x="800847" y="660210"/>
                  </a:lnTo>
                  <a:lnTo>
                    <a:pt x="0" y="660210"/>
                  </a:lnTo>
                  <a:close/>
                </a:path>
              </a:pathLst>
            </a:custGeom>
            <a:blipFill>
              <a:blip r:embed="rId2"/>
              <a:stretch>
                <a:fillRect l="0" t="-10650" r="0" b="-1065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6750" y="6953250"/>
            <a:ext cx="4010025" cy="1752600"/>
            <a:chOff x="0" y="0"/>
            <a:chExt cx="5346700" cy="23368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534670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011318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Frontend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74395"/>
              <a:ext cx="53467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-Angular v20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-Tailwind Css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66750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2711112" y="3190143"/>
            <a:ext cx="4676775" cy="3581400"/>
            <a:chOff x="0" y="0"/>
            <a:chExt cx="868026" cy="6647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68026" cy="664720"/>
            </a:xfrm>
            <a:custGeom>
              <a:avLst/>
              <a:gdLst/>
              <a:ahLst/>
              <a:cxnLst/>
              <a:rect r="r" b="b" t="t" l="l"/>
              <a:pathLst>
                <a:path h="664720" w="868026">
                  <a:moveTo>
                    <a:pt x="0" y="0"/>
                  </a:moveTo>
                  <a:lnTo>
                    <a:pt x="868026" y="0"/>
                  </a:lnTo>
                  <a:lnTo>
                    <a:pt x="868026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3"/>
              <a:stretch>
                <a:fillRect l="0" t="-15292" r="0" b="-15292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583309" y="6711411"/>
            <a:ext cx="4804579" cy="1576475"/>
            <a:chOff x="0" y="0"/>
            <a:chExt cx="6406105" cy="210196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6406105" cy="6655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45"/>
                </a:lnSpc>
                <a:spcBef>
                  <a:spcPct val="0"/>
                </a:spcBef>
              </a:pPr>
              <a:r>
                <a:rPr lang="en-US" sz="3288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Control de versionamiento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890225"/>
              <a:ext cx="6406105" cy="12117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20"/>
                </a:lnSpc>
              </a:pPr>
              <a:r>
                <a:rPr lang="en-US" sz="2657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Git &amp; GitHub</a:t>
              </a:r>
            </a:p>
            <a:p>
              <a:pPr algn="l" marL="0" indent="0" lvl="0">
                <a:lnSpc>
                  <a:spcPts val="37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611225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03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433957" y="5915025"/>
            <a:ext cx="5420085" cy="3050950"/>
            <a:chOff x="0" y="0"/>
            <a:chExt cx="7226780" cy="4067933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9525"/>
              <a:ext cx="7226780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34"/>
                </a:lnSpc>
                <a:spcBef>
                  <a:spcPct val="0"/>
                </a:spcBef>
              </a:pPr>
              <a:r>
                <a:rPr lang="en-US" sz="3528">
                  <a:solidFill>
                    <a:srgbClr val="14140E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Bakend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887959"/>
              <a:ext cx="7226780" cy="31799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06"/>
                </a:lnSpc>
              </a:pPr>
              <a:r>
                <a:rPr lang="en-US" sz="229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-</a:t>
              </a:r>
              <a:r>
                <a:rPr lang="en-US" sz="2290" u="sng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  <a:hlinkClick r:id="rId4" tooltip="http://node.js"/>
                </a:rPr>
                <a:t>Nod</a:t>
              </a:r>
              <a:r>
                <a:rPr lang="en-US" sz="2290" u="sng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  <a:hlinkClick r:id="rId5" tooltip="http://node.js"/>
                </a:rPr>
                <a:t>e.js</a:t>
              </a:r>
            </a:p>
            <a:p>
              <a:pPr algn="l">
                <a:lnSpc>
                  <a:spcPts val="3206"/>
                </a:lnSpc>
              </a:pPr>
              <a:r>
                <a:rPr lang="en-US" sz="229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-</a:t>
              </a:r>
              <a:r>
                <a:rPr lang="en-US" sz="2290" u="sng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  <a:hlinkClick r:id="rId6" tooltip="http://express.js"/>
                </a:rPr>
                <a:t>Express.js</a:t>
              </a:r>
            </a:p>
            <a:p>
              <a:pPr algn="l">
                <a:lnSpc>
                  <a:spcPts val="3206"/>
                </a:lnSpc>
              </a:pPr>
              <a:r>
                <a:rPr lang="en-US" sz="229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-Prisma</a:t>
              </a:r>
            </a:p>
            <a:p>
              <a:pPr algn="l">
                <a:lnSpc>
                  <a:spcPts val="3206"/>
                </a:lnSpc>
              </a:pPr>
              <a:r>
                <a:rPr lang="en-US" sz="229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-PostgreSQL</a:t>
              </a:r>
            </a:p>
            <a:p>
              <a:pPr algn="l" marL="0" indent="0" lvl="0">
                <a:lnSpc>
                  <a:spcPts val="3206"/>
                </a:lnSpc>
                <a:spcBef>
                  <a:spcPct val="0"/>
                </a:spcBef>
              </a:pPr>
            </a:p>
            <a:p>
              <a:pPr algn="l" marL="0" indent="0" lvl="0">
                <a:lnSpc>
                  <a:spcPts val="32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291388" y="3352800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02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6419850" y="2047875"/>
            <a:ext cx="4010025" cy="3581400"/>
            <a:chOff x="0" y="0"/>
            <a:chExt cx="744275" cy="66472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44275" cy="664720"/>
            </a:xfrm>
            <a:custGeom>
              <a:avLst/>
              <a:gdLst/>
              <a:ahLst/>
              <a:cxnLst/>
              <a:rect r="r" b="b" t="t" l="l"/>
              <a:pathLst>
                <a:path h="664720" w="744275">
                  <a:moveTo>
                    <a:pt x="0" y="0"/>
                  </a:moveTo>
                  <a:lnTo>
                    <a:pt x="744275" y="0"/>
                  </a:lnTo>
                  <a:lnTo>
                    <a:pt x="744275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7"/>
              <a:stretch>
                <a:fillRect l="0" t="-5984" r="0" b="-5984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69290" y="4048125"/>
            <a:ext cx="3275371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331"/>
              </a:lnSpc>
            </a:pPr>
            <a:r>
              <a:rPr lang="en-US" sz="8609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DEMO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55492" y="4158738"/>
            <a:ext cx="5377016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331"/>
              </a:lnSpc>
            </a:pPr>
            <a:r>
              <a:rPr lang="en-US" sz="8609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Conclusión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55492" y="4084996"/>
            <a:ext cx="5377016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331"/>
              </a:lnSpc>
            </a:pPr>
            <a:r>
              <a:rPr lang="en-US" sz="8609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GRACIAS!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64794" y="41997"/>
            <a:ext cx="9923206" cy="10245003"/>
            <a:chOff x="0" y="0"/>
            <a:chExt cx="1022203" cy="10553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2203" cy="1055352"/>
            </a:xfrm>
            <a:custGeom>
              <a:avLst/>
              <a:gdLst/>
              <a:ahLst/>
              <a:cxnLst/>
              <a:rect r="r" b="b" t="t" l="l"/>
              <a:pathLst>
                <a:path h="1055352" w="1022203">
                  <a:moveTo>
                    <a:pt x="0" y="0"/>
                  </a:moveTo>
                  <a:lnTo>
                    <a:pt x="1022203" y="0"/>
                  </a:lnTo>
                  <a:lnTo>
                    <a:pt x="1022203" y="1055352"/>
                  </a:lnTo>
                  <a:lnTo>
                    <a:pt x="0" y="1055352"/>
                  </a:lnTo>
                  <a:close/>
                </a:path>
              </a:pathLst>
            </a:custGeom>
            <a:blipFill>
              <a:blip r:embed="rId2"/>
              <a:stretch>
                <a:fillRect l="-1621" t="0" r="-1621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31839" y="540067"/>
            <a:ext cx="688657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Indice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666750" y="9625012"/>
            <a:ext cx="5753100" cy="0"/>
          </a:xfrm>
          <a:prstGeom prst="line">
            <a:avLst/>
          </a:prstGeom>
          <a:ln cap="flat" w="9525">
            <a:solidFill>
              <a:srgbClr val="6263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331839" y="2549447"/>
            <a:ext cx="8032955" cy="7296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1. Problemática</a:t>
            </a:r>
          </a:p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2. Solución</a:t>
            </a:r>
          </a:p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3. Objetivos del proyecto</a:t>
            </a:r>
          </a:p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4. Alcances</a:t>
            </a:r>
          </a:p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5. Requerimientos</a:t>
            </a:r>
          </a:p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6. Diseño del Sistema</a:t>
            </a:r>
          </a:p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7. Tecnología del desarrollo</a:t>
            </a:r>
          </a:p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8. Demo</a:t>
            </a:r>
          </a:p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9. Conclusión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82818" y="507048"/>
            <a:ext cx="5927930" cy="1119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89"/>
              </a:lnSpc>
            </a:pPr>
            <a:r>
              <a:rPr lang="en-US" sz="7899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Problemática 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666750" y="9625012"/>
            <a:ext cx="5753100" cy="0"/>
          </a:xfrm>
          <a:prstGeom prst="line">
            <a:avLst/>
          </a:prstGeom>
          <a:ln cap="flat" w="9525">
            <a:solidFill>
              <a:srgbClr val="6263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398428" y="1961667"/>
            <a:ext cx="15491144" cy="7296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435"/>
              </a:lnSpc>
            </a:pP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La gestión de servicios</a:t>
            </a:r>
            <a:r>
              <a:rPr lang="en-US" sz="4596">
                <a:solidFill>
                  <a:srgbClr val="14140E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funerarios, cementerios y prestadores de servicios/producto aún se realiza en gran medida de forma manual y presencial, lo que provoca demoras, poca transparencia en precios y disponibilidad, ausencia de información en tiempo real y dificultades de coordinación entre familias, funerarias, cementerios y proveedores, especialmente en un contexto emocionalmente delicado para los usuarios.</a:t>
            </a:r>
          </a:p>
          <a:p>
            <a:pPr algn="l" marL="0" indent="0" lvl="0">
              <a:lnSpc>
                <a:spcPts val="6435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5934229"/>
            <a:ext cx="17983200" cy="0"/>
          </a:xfrm>
          <a:prstGeom prst="line">
            <a:avLst/>
          </a:prstGeom>
          <a:ln cap="flat" w="19050">
            <a:solidFill>
              <a:srgbClr val="6263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3352800" y="1019175"/>
            <a:ext cx="3939048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71"/>
              </a:lnSpc>
            </a:pPr>
            <a:r>
              <a:rPr lang="en-US" sz="7809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Solución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666750" y="960049"/>
            <a:ext cx="1249751" cy="1249751"/>
          </a:xfrm>
          <a:custGeom>
            <a:avLst/>
            <a:gdLst/>
            <a:ahLst/>
            <a:cxnLst/>
            <a:rect r="r" b="b" t="t" l="l"/>
            <a:pathLst>
              <a:path h="1249751" w="1249751">
                <a:moveTo>
                  <a:pt x="0" y="0"/>
                </a:moveTo>
                <a:lnTo>
                  <a:pt x="1249751" y="0"/>
                </a:lnTo>
                <a:lnTo>
                  <a:pt x="1249751" y="1249751"/>
                </a:lnTo>
                <a:lnTo>
                  <a:pt x="0" y="1249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2421019"/>
            <a:ext cx="16954500" cy="4094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2"/>
              </a:lnSpc>
            </a:pPr>
            <a:r>
              <a:rPr lang="en-US" sz="3852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Se propone MemorialConnect, una plataforma web integral que digitaliza y centraliza la gestión de servicios funerarios y cementerios. Permitirá a familias, funerarias y proveedores coordinar servicios en un solo lugar, con acceso en tiempo real a información, memoriales digitales, pagos en línea seguros y herramientas de administración eficientes. Su propuesta de valor está en combinar eficiencia operativa, transparencia, accesibilidad y sensibilidad humana en un sector tradicionalmente manual.</a:t>
            </a:r>
          </a:p>
          <a:p>
            <a:pPr algn="l" marL="0" indent="0" lvl="0">
              <a:lnSpc>
                <a:spcPts val="462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352800" y="6259769"/>
            <a:ext cx="3939048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71"/>
              </a:lnSpc>
            </a:pPr>
            <a:r>
              <a:rPr lang="en-US" sz="7809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Objetivo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6750" y="7507544"/>
            <a:ext cx="16954500" cy="2343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2"/>
              </a:lnSpc>
            </a:pPr>
            <a:r>
              <a:rPr lang="en-US" sz="3852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Desarrollar e implementar un sistema web que optimice la gestión de memoriales y servicios funerarios, mejorando la coordinación entre los distintos actores y ofreciendo a los usuarios una experiencia digital confiable, segura y empática.</a:t>
            </a:r>
          </a:p>
          <a:p>
            <a:pPr algn="l" marL="0" indent="0" lvl="0">
              <a:lnSpc>
                <a:spcPts val="4622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666750" y="6200643"/>
            <a:ext cx="1249751" cy="1249751"/>
          </a:xfrm>
          <a:custGeom>
            <a:avLst/>
            <a:gdLst/>
            <a:ahLst/>
            <a:cxnLst/>
            <a:rect r="r" b="b" t="t" l="l"/>
            <a:pathLst>
              <a:path h="1249751" w="1249751">
                <a:moveTo>
                  <a:pt x="0" y="0"/>
                </a:moveTo>
                <a:lnTo>
                  <a:pt x="1249751" y="0"/>
                </a:lnTo>
                <a:lnTo>
                  <a:pt x="1249751" y="1249751"/>
                </a:lnTo>
                <a:lnTo>
                  <a:pt x="0" y="1249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23900"/>
            <a:ext cx="1551622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Alcance del proyecto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2929425"/>
            <a:ext cx="4314825" cy="3557100"/>
            <a:chOff x="0" y="0"/>
            <a:chExt cx="800847" cy="660210"/>
          </a:xfrm>
        </p:grpSpPr>
        <p:sp>
          <p:nvSpPr>
            <p:cNvPr name="Freeform 4" id="4"/>
            <p:cNvSpPr/>
            <p:nvPr/>
          </p:nvSpPr>
          <p:spPr>
            <a:xfrm flipH="false" flipV="false" rot="-90000">
              <a:off x="-8504" y="-10369"/>
              <a:ext cx="817854" cy="680948"/>
            </a:xfrm>
            <a:custGeom>
              <a:avLst/>
              <a:gdLst/>
              <a:ahLst/>
              <a:cxnLst/>
              <a:rect r="r" b="b" t="t" l="l"/>
              <a:pathLst>
                <a:path h="680948" w="817854">
                  <a:moveTo>
                    <a:pt x="17282" y="0"/>
                  </a:moveTo>
                  <a:lnTo>
                    <a:pt x="817854" y="20964"/>
                  </a:lnTo>
                  <a:lnTo>
                    <a:pt x="800572" y="680948"/>
                  </a:lnTo>
                  <a:lnTo>
                    <a:pt x="0" y="659984"/>
                  </a:lnTo>
                  <a:close/>
                </a:path>
              </a:pathLst>
            </a:custGeom>
            <a:blipFill>
              <a:blip r:embed="rId2"/>
              <a:stretch>
                <a:fillRect l="-14412" t="-457" r="-14754" b="-3483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6750" y="6953250"/>
            <a:ext cx="4010025" cy="1752600"/>
            <a:chOff x="0" y="0"/>
            <a:chExt cx="5346700" cy="23368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534670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Digitalización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74395"/>
              <a:ext cx="53467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Digitaliza y administra sepulturas, reservas y memoriales.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66750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2711112" y="3190143"/>
            <a:ext cx="4676775" cy="3581400"/>
            <a:chOff x="0" y="0"/>
            <a:chExt cx="868026" cy="664720"/>
          </a:xfrm>
        </p:grpSpPr>
        <p:sp>
          <p:nvSpPr>
            <p:cNvPr name="Freeform 10" id="10"/>
            <p:cNvSpPr/>
            <p:nvPr/>
          </p:nvSpPr>
          <p:spPr>
            <a:xfrm flipH="false" flipV="false" rot="66000">
              <a:off x="-6300" y="-8271"/>
              <a:ext cx="880627" cy="681262"/>
            </a:xfrm>
            <a:custGeom>
              <a:avLst/>
              <a:gdLst/>
              <a:ahLst/>
              <a:cxnLst/>
              <a:rect r="r" b="b" t="t" l="l"/>
              <a:pathLst>
                <a:path h="681262" w="880627">
                  <a:moveTo>
                    <a:pt x="0" y="16664"/>
                  </a:moveTo>
                  <a:lnTo>
                    <a:pt x="867865" y="0"/>
                  </a:lnTo>
                  <a:lnTo>
                    <a:pt x="880626" y="664598"/>
                  </a:lnTo>
                  <a:lnTo>
                    <a:pt x="12760" y="681262"/>
                  </a:lnTo>
                  <a:close/>
                </a:path>
              </a:pathLst>
            </a:custGeom>
            <a:blipFill>
              <a:blip r:embed="rId3"/>
              <a:stretch>
                <a:fillRect l="-19060" t="-14936" r="-14991" b="-512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583309" y="6762750"/>
            <a:ext cx="5704691" cy="2495550"/>
            <a:chOff x="0" y="0"/>
            <a:chExt cx="7606255" cy="332740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760625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Registro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874395"/>
              <a:ext cx="7606255" cy="24530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Ofr</a:t>
              </a: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ece paneles adm</a:t>
              </a: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</a:t>
              </a: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n</a:t>
              </a: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</a:t>
              </a: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stra</a:t>
              </a: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</a:t>
              </a: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ivos para cementerios, funerarias y proveedores.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Garantiza trazabilidad de servicios, seguridad de datos y auditoría de operaciones.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611225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03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419850" y="4043362"/>
            <a:ext cx="4010025" cy="3581400"/>
            <a:chOff x="0" y="0"/>
            <a:chExt cx="744275" cy="664720"/>
          </a:xfrm>
        </p:grpSpPr>
        <p:sp>
          <p:nvSpPr>
            <p:cNvPr name="Freeform 16" id="16"/>
            <p:cNvSpPr/>
            <p:nvPr/>
          </p:nvSpPr>
          <p:spPr>
            <a:xfrm flipH="false" flipV="false" rot="-59999">
              <a:off x="-5744" y="-6444"/>
              <a:ext cx="755762" cy="677608"/>
            </a:xfrm>
            <a:custGeom>
              <a:avLst/>
              <a:gdLst/>
              <a:ahLst/>
              <a:cxnLst/>
              <a:rect r="r" b="b" t="t" l="l"/>
              <a:pathLst>
                <a:path h="677608" w="755762">
                  <a:moveTo>
                    <a:pt x="11601" y="0"/>
                  </a:moveTo>
                  <a:lnTo>
                    <a:pt x="755762" y="12989"/>
                  </a:lnTo>
                  <a:lnTo>
                    <a:pt x="744161" y="677608"/>
                  </a:lnTo>
                  <a:lnTo>
                    <a:pt x="0" y="664619"/>
                  </a:lnTo>
                  <a:close/>
                </a:path>
              </a:pathLst>
            </a:custGeom>
            <a:blipFill>
              <a:blip r:embed="rId4"/>
              <a:stretch>
                <a:fillRect l="-5464" t="-10063" r="-71090" b="-6118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6586357" y="7829550"/>
            <a:ext cx="5420085" cy="2127920"/>
            <a:chOff x="0" y="0"/>
            <a:chExt cx="7226780" cy="2837227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9525"/>
              <a:ext cx="7226780" cy="561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74"/>
                </a:lnSpc>
                <a:spcBef>
                  <a:spcPct val="0"/>
                </a:spcBef>
              </a:pPr>
              <a:r>
                <a:rPr lang="en-US" sz="2728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Familias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748094"/>
              <a:ext cx="7226780" cy="20891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06"/>
                </a:lnSpc>
                <a:spcBef>
                  <a:spcPct val="0"/>
                </a:spcBef>
              </a:pP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r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mi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e 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fami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ias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cre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ar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memoria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le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 digit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les,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agend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ar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visit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s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y recibir recordatorios.</a:t>
              </a:r>
            </a:p>
            <a:p>
              <a:pPr algn="l" marL="0" indent="0" lvl="0">
                <a:lnSpc>
                  <a:spcPts val="2506"/>
                </a:lnSpc>
                <a:spcBef>
                  <a:spcPct val="0"/>
                </a:spcBef>
              </a:pP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F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acilita la con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trat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ación 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y pago de servicios 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f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uner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r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os y f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orales en líne</a:t>
              </a:r>
              <a:r>
                <a:rPr lang="en-US" sz="1790" strike="noStrike" u="none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a.</a:t>
              </a:r>
            </a:p>
            <a:p>
              <a:pPr algn="l" marL="0" indent="0" lvl="0">
                <a:lnSpc>
                  <a:spcPts val="25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291388" y="3352800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23900"/>
            <a:ext cx="1551622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Requerimientos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3180699"/>
            <a:ext cx="4010025" cy="3305826"/>
            <a:chOff x="0" y="0"/>
            <a:chExt cx="800847" cy="660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0847" cy="660210"/>
            </a:xfrm>
            <a:custGeom>
              <a:avLst/>
              <a:gdLst/>
              <a:ahLst/>
              <a:cxnLst/>
              <a:rect r="r" b="b" t="t" l="l"/>
              <a:pathLst>
                <a:path h="660210" w="800847">
                  <a:moveTo>
                    <a:pt x="0" y="0"/>
                  </a:moveTo>
                  <a:lnTo>
                    <a:pt x="800847" y="0"/>
                  </a:lnTo>
                  <a:lnTo>
                    <a:pt x="800847" y="660210"/>
                  </a:lnTo>
                  <a:lnTo>
                    <a:pt x="0" y="660210"/>
                  </a:lnTo>
                  <a:close/>
                </a:path>
              </a:pathLst>
            </a:custGeom>
            <a:blipFill>
              <a:blip r:embed="rId2"/>
              <a:stretch>
                <a:fillRect l="0" t="-10650" r="0" b="-1065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6750" y="6953250"/>
            <a:ext cx="4010025" cy="1752600"/>
            <a:chOff x="0" y="0"/>
            <a:chExt cx="5346700" cy="23368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534670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Marketplace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74395"/>
              <a:ext cx="53467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Prodran comprar productos y servicios según lo que desee la familia.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66750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2711112" y="3190143"/>
            <a:ext cx="4676775" cy="3581400"/>
            <a:chOff x="0" y="0"/>
            <a:chExt cx="868026" cy="6647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68026" cy="664720"/>
            </a:xfrm>
            <a:custGeom>
              <a:avLst/>
              <a:gdLst/>
              <a:ahLst/>
              <a:cxnLst/>
              <a:rect r="r" b="b" t="t" l="l"/>
              <a:pathLst>
                <a:path h="664720" w="868026">
                  <a:moveTo>
                    <a:pt x="0" y="0"/>
                  </a:moveTo>
                  <a:lnTo>
                    <a:pt x="868026" y="0"/>
                  </a:lnTo>
                  <a:lnTo>
                    <a:pt x="868026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3"/>
              <a:stretch>
                <a:fillRect l="0" t="-15292" r="0" b="-15292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583309" y="6762750"/>
            <a:ext cx="5704691" cy="1752600"/>
            <a:chOff x="0" y="0"/>
            <a:chExt cx="7606255" cy="233680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760625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Lectura de código Q</a:t>
              </a:r>
              <a:r>
                <a:rPr lang="en-US" sz="3200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R en lápidas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874395"/>
              <a:ext cx="7606255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Los familiare podran scanear un codigo qr para ver fotos del difunto como tambien 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611225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03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419850" y="4043362"/>
            <a:ext cx="4010025" cy="3581400"/>
            <a:chOff x="0" y="0"/>
            <a:chExt cx="744275" cy="6647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44275" cy="664720"/>
            </a:xfrm>
            <a:custGeom>
              <a:avLst/>
              <a:gdLst/>
              <a:ahLst/>
              <a:cxnLst/>
              <a:rect r="r" b="b" t="t" l="l"/>
              <a:pathLst>
                <a:path h="664720" w="744275">
                  <a:moveTo>
                    <a:pt x="0" y="0"/>
                  </a:moveTo>
                  <a:lnTo>
                    <a:pt x="744275" y="0"/>
                  </a:lnTo>
                  <a:lnTo>
                    <a:pt x="744275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4"/>
              <a:stretch>
                <a:fillRect l="0" t="-5984" r="0" b="-5984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6419850" y="7624762"/>
            <a:ext cx="5420085" cy="1494417"/>
            <a:chOff x="0" y="0"/>
            <a:chExt cx="7226780" cy="1992556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9525"/>
              <a:ext cx="7226780" cy="561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74"/>
                </a:lnSpc>
                <a:spcBef>
                  <a:spcPct val="0"/>
                </a:spcBef>
              </a:pPr>
              <a:r>
                <a:rPr lang="en-US" sz="2728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Pasarela de pagos (Flow)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748094"/>
              <a:ext cx="7226780" cy="12444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06"/>
                </a:lnSpc>
                <a:spcBef>
                  <a:spcPct val="0"/>
                </a:spcBef>
              </a:pPr>
              <a:r>
                <a:rPr lang="en-US" sz="179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Las familias podrán realizar sus pagos seguros mediante Pago Flow.</a:t>
              </a:r>
            </a:p>
            <a:p>
              <a:pPr algn="l" marL="0" indent="0" lvl="0">
                <a:lnSpc>
                  <a:spcPts val="25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291388" y="3352800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23900"/>
            <a:ext cx="1551622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Requerimientos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3180699"/>
            <a:ext cx="4010025" cy="3305826"/>
            <a:chOff x="0" y="0"/>
            <a:chExt cx="800847" cy="660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0847" cy="660210"/>
            </a:xfrm>
            <a:custGeom>
              <a:avLst/>
              <a:gdLst/>
              <a:ahLst/>
              <a:cxnLst/>
              <a:rect r="r" b="b" t="t" l="l"/>
              <a:pathLst>
                <a:path h="660210" w="800847">
                  <a:moveTo>
                    <a:pt x="0" y="0"/>
                  </a:moveTo>
                  <a:lnTo>
                    <a:pt x="800847" y="0"/>
                  </a:lnTo>
                  <a:lnTo>
                    <a:pt x="800847" y="660210"/>
                  </a:lnTo>
                  <a:lnTo>
                    <a:pt x="0" y="660210"/>
                  </a:lnTo>
                  <a:close/>
                </a:path>
              </a:pathLst>
            </a:custGeom>
            <a:blipFill>
              <a:blip r:embed="rId2"/>
              <a:stretch>
                <a:fillRect l="0" t="-10650" r="0" b="-1065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6750" y="6953250"/>
            <a:ext cx="4010025" cy="1752600"/>
            <a:chOff x="0" y="0"/>
            <a:chExt cx="5346700" cy="23368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534670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Mapa interactivo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74395"/>
              <a:ext cx="53467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Localización y rutas hacia sepulturas.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66750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2711112" y="3190143"/>
            <a:ext cx="4676775" cy="3581400"/>
            <a:chOff x="0" y="0"/>
            <a:chExt cx="868026" cy="664720"/>
          </a:xfrm>
        </p:grpSpPr>
        <p:sp>
          <p:nvSpPr>
            <p:cNvPr name="Freeform 10" id="10"/>
            <p:cNvSpPr/>
            <p:nvPr/>
          </p:nvSpPr>
          <p:spPr>
            <a:xfrm flipH="false" flipV="false" rot="66000">
              <a:off x="-6300" y="-8271"/>
              <a:ext cx="880627" cy="681262"/>
            </a:xfrm>
            <a:custGeom>
              <a:avLst/>
              <a:gdLst/>
              <a:ahLst/>
              <a:cxnLst/>
              <a:rect r="r" b="b" t="t" l="l"/>
              <a:pathLst>
                <a:path h="681262" w="880627">
                  <a:moveTo>
                    <a:pt x="0" y="16664"/>
                  </a:moveTo>
                  <a:lnTo>
                    <a:pt x="867865" y="0"/>
                  </a:lnTo>
                  <a:lnTo>
                    <a:pt x="880626" y="664598"/>
                  </a:lnTo>
                  <a:lnTo>
                    <a:pt x="12760" y="681262"/>
                  </a:lnTo>
                  <a:close/>
                </a:path>
              </a:pathLst>
            </a:custGeom>
            <a:blipFill>
              <a:blip r:embed="rId3"/>
              <a:stretch>
                <a:fillRect l="-19060" t="-14936" r="-14991" b="-512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583309" y="6762750"/>
            <a:ext cx="5704691" cy="1495425"/>
            <a:chOff x="0" y="0"/>
            <a:chExt cx="7606255" cy="199390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7606255" cy="1295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Registro y digitalización de sepulturas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522095"/>
              <a:ext cx="7606255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Gestión de lápidas, nichos y mausoleos.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611225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03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419850" y="4043362"/>
            <a:ext cx="4010025" cy="3581400"/>
            <a:chOff x="0" y="0"/>
            <a:chExt cx="744275" cy="6647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44275" cy="664720"/>
            </a:xfrm>
            <a:custGeom>
              <a:avLst/>
              <a:gdLst/>
              <a:ahLst/>
              <a:cxnLst/>
              <a:rect r="r" b="b" t="t" l="l"/>
              <a:pathLst>
                <a:path h="664720" w="744275">
                  <a:moveTo>
                    <a:pt x="0" y="0"/>
                  </a:moveTo>
                  <a:lnTo>
                    <a:pt x="744275" y="0"/>
                  </a:lnTo>
                  <a:lnTo>
                    <a:pt x="744275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4"/>
              <a:stretch>
                <a:fillRect l="0" t="-5984" r="0" b="-5984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6433957" y="7624762"/>
            <a:ext cx="5420085" cy="1494417"/>
            <a:chOff x="0" y="0"/>
            <a:chExt cx="7226780" cy="1992556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9525"/>
              <a:ext cx="7226780" cy="561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74"/>
                </a:lnSpc>
                <a:spcBef>
                  <a:spcPct val="0"/>
                </a:spcBef>
              </a:pPr>
              <a:r>
                <a:rPr lang="en-US" sz="2728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recordatorios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748094"/>
              <a:ext cx="7226780" cy="12444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06"/>
                </a:lnSpc>
              </a:pPr>
              <a:r>
                <a:rPr lang="en-US" sz="179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Notificaciones automáticas.</a:t>
              </a:r>
            </a:p>
            <a:p>
              <a:pPr algn="l" marL="0" indent="0" lvl="0">
                <a:lnSpc>
                  <a:spcPts val="2506"/>
                </a:lnSpc>
                <a:spcBef>
                  <a:spcPct val="0"/>
                </a:spcBef>
              </a:pPr>
            </a:p>
            <a:p>
              <a:pPr algn="l" marL="0" indent="0" lvl="0">
                <a:lnSpc>
                  <a:spcPts val="25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291388" y="3352800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23900"/>
            <a:ext cx="1551622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Requerimientos No funcionales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3180699"/>
            <a:ext cx="4010025" cy="3305826"/>
            <a:chOff x="0" y="0"/>
            <a:chExt cx="800847" cy="660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0847" cy="660210"/>
            </a:xfrm>
            <a:custGeom>
              <a:avLst/>
              <a:gdLst/>
              <a:ahLst/>
              <a:cxnLst/>
              <a:rect r="r" b="b" t="t" l="l"/>
              <a:pathLst>
                <a:path h="660210" w="800847">
                  <a:moveTo>
                    <a:pt x="0" y="0"/>
                  </a:moveTo>
                  <a:lnTo>
                    <a:pt x="800847" y="0"/>
                  </a:lnTo>
                  <a:lnTo>
                    <a:pt x="800847" y="660210"/>
                  </a:lnTo>
                  <a:lnTo>
                    <a:pt x="0" y="660210"/>
                  </a:lnTo>
                  <a:close/>
                </a:path>
              </a:pathLst>
            </a:custGeom>
            <a:blipFill>
              <a:blip r:embed="rId2"/>
              <a:stretch>
                <a:fillRect l="0" t="-10650" r="0" b="-1065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6750" y="6953250"/>
            <a:ext cx="4010025" cy="2495550"/>
            <a:chOff x="0" y="0"/>
            <a:chExt cx="5346700" cy="33274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534670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Seguridad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74395"/>
              <a:ext cx="5346700" cy="24530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Cifrado de credenciales, autenticación JWT y opción de MFA; cumplimiento de Ley 19.628.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66750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2711112" y="3190143"/>
            <a:ext cx="4676775" cy="3581400"/>
            <a:chOff x="0" y="0"/>
            <a:chExt cx="868026" cy="6647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68026" cy="664720"/>
            </a:xfrm>
            <a:custGeom>
              <a:avLst/>
              <a:gdLst/>
              <a:ahLst/>
              <a:cxnLst/>
              <a:rect r="r" b="b" t="t" l="l"/>
              <a:pathLst>
                <a:path h="664720" w="868026">
                  <a:moveTo>
                    <a:pt x="0" y="0"/>
                  </a:moveTo>
                  <a:lnTo>
                    <a:pt x="868026" y="0"/>
                  </a:lnTo>
                  <a:lnTo>
                    <a:pt x="868026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3"/>
              <a:stretch>
                <a:fillRect l="0" t="-15292" r="0" b="-15292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583309" y="6762750"/>
            <a:ext cx="5704691" cy="1009650"/>
            <a:chOff x="0" y="0"/>
            <a:chExt cx="7606255" cy="134620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760625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Usabilidad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874395"/>
              <a:ext cx="7606255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Interfaz intuitiva y responsiva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611225" y="1971648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03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433957" y="7624762"/>
            <a:ext cx="5420085" cy="1177666"/>
            <a:chOff x="0" y="0"/>
            <a:chExt cx="7226780" cy="1570221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9525"/>
              <a:ext cx="7226780" cy="561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74"/>
                </a:lnSpc>
                <a:spcBef>
                  <a:spcPct val="0"/>
                </a:spcBef>
              </a:pPr>
              <a:r>
                <a:rPr lang="en-US" sz="2728">
                  <a:solidFill>
                    <a:srgbClr val="14140E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Disponibilidad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748094"/>
              <a:ext cx="7226780" cy="8221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06"/>
                </a:lnSpc>
                <a:spcBef>
                  <a:spcPct val="0"/>
                </a:spcBef>
              </a:pPr>
              <a:r>
                <a:rPr lang="en-US" sz="1790">
                  <a:solidFill>
                    <a:srgbClr val="14140E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99% mensual con respaldos automáticos diarios.</a:t>
              </a:r>
            </a:p>
            <a:p>
              <a:pPr algn="l" marL="0" indent="0" lvl="0">
                <a:lnSpc>
                  <a:spcPts val="25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291388" y="3352800"/>
            <a:ext cx="143827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 strike="noStrike" u="none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02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6271298" y="3940969"/>
            <a:ext cx="4010025" cy="3581400"/>
            <a:chOff x="0" y="0"/>
            <a:chExt cx="744275" cy="664720"/>
          </a:xfrm>
        </p:grpSpPr>
        <p:sp>
          <p:nvSpPr>
            <p:cNvPr name="Freeform 20" id="20"/>
            <p:cNvSpPr/>
            <p:nvPr/>
          </p:nvSpPr>
          <p:spPr>
            <a:xfrm flipH="false" flipV="false" rot="-59999">
              <a:off x="-5744" y="-6444"/>
              <a:ext cx="755762" cy="677608"/>
            </a:xfrm>
            <a:custGeom>
              <a:avLst/>
              <a:gdLst/>
              <a:ahLst/>
              <a:cxnLst/>
              <a:rect r="r" b="b" t="t" l="l"/>
              <a:pathLst>
                <a:path h="677608" w="755762">
                  <a:moveTo>
                    <a:pt x="11601" y="0"/>
                  </a:moveTo>
                  <a:lnTo>
                    <a:pt x="755762" y="12989"/>
                  </a:lnTo>
                  <a:lnTo>
                    <a:pt x="744161" y="677608"/>
                  </a:lnTo>
                  <a:lnTo>
                    <a:pt x="0" y="664619"/>
                  </a:lnTo>
                  <a:close/>
                </a:path>
              </a:pathLst>
            </a:custGeom>
            <a:blipFill>
              <a:blip r:embed="rId4"/>
              <a:stretch>
                <a:fillRect l="-5464" t="-10063" r="-71090" b="-6118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CD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43253" y="1873433"/>
            <a:ext cx="7663767" cy="6540133"/>
          </a:xfrm>
          <a:custGeom>
            <a:avLst/>
            <a:gdLst/>
            <a:ahLst/>
            <a:cxnLst/>
            <a:rect r="r" b="b" t="t" l="l"/>
            <a:pathLst>
              <a:path h="6540133" w="7663767">
                <a:moveTo>
                  <a:pt x="0" y="0"/>
                </a:moveTo>
                <a:lnTo>
                  <a:pt x="7663767" y="0"/>
                </a:lnTo>
                <a:lnTo>
                  <a:pt x="7663767" y="6540134"/>
                </a:lnTo>
                <a:lnTo>
                  <a:pt x="0" y="65401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95" r="-8480" b="-259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330774" y="-9525"/>
            <a:ext cx="6888726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32"/>
              </a:lnSpc>
            </a:pPr>
            <a:r>
              <a:rPr lang="en-US" sz="7109">
                <a:solidFill>
                  <a:srgbClr val="14140E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Diseño del Sistema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DAG5Ey-YafA</dc:identifier>
  <dcterms:modified xsi:type="dcterms:W3CDTF">2011-08-01T06:04:30Z</dcterms:modified>
  <cp:revision>1</cp:revision>
  <dc:title>MemorialCOnnect</dc:title>
</cp:coreProperties>
</file>

<file path=docProps/thumbnail.jpeg>
</file>